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7010400" cy="9296400"/>
  <p:embeddedFontLst>
    <p:embeddedFont>
      <p:font typeface="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d14ur1CG9p+1ZTZsWn4hKNAx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3138FE-54A4-41C0-B774-D6DEE15A2763}">
  <a:tblStyle styleId="{5A3138FE-54A4-41C0-B774-D6DEE15A2763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6EBE7"/>
          </a:solidFill>
        </a:fill>
      </a:tcStyle>
    </a:wholeTbl>
    <a:band1H>
      <a:tcTxStyle/>
      <a:tcStyle>
        <a:fill>
          <a:solidFill>
            <a:srgbClr val="ECD4CC"/>
          </a:solidFill>
        </a:fill>
      </a:tcStyle>
    </a:band1H>
    <a:band2H>
      <a:tcTxStyle/>
    </a:band2H>
    <a:band1V>
      <a:tcTxStyle/>
      <a:tcStyle>
        <a:fill>
          <a:solidFill>
            <a:srgbClr val="ECD4CC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11" Type="http://schemas.openxmlformats.org/officeDocument/2006/relationships/slide" Target="slides/slide6.xml"/><Relationship Id="rId22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26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2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28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2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31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28" name="Google Shape;28;p17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1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2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3" Type="http://schemas.openxmlformats.org/officeDocument/2006/relationships/image" Target="../media/image7.jp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6.jpg"/><Relationship Id="rId6" Type="http://schemas.openxmlformats.org/officeDocument/2006/relationships/image" Target="../media/image19.jpg"/><Relationship Id="rId7" Type="http://schemas.openxmlformats.org/officeDocument/2006/relationships/image" Target="../media/image17.pn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title"/>
          </p:nvPr>
        </p:nvSpPr>
        <p:spPr>
          <a:xfrm>
            <a:off x="1295402" y="982132"/>
            <a:ext cx="9601196" cy="1656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83841"/>
              </a:buClr>
              <a:buSzPts val="4800"/>
              <a:buFont typeface="Garamond"/>
              <a:buNone/>
            </a:pPr>
            <a:r>
              <a:rPr b="1" lang="en-US" sz="4800">
                <a:solidFill>
                  <a:srgbClr val="783841"/>
                </a:solidFill>
                <a:latin typeface="Garamond"/>
                <a:ea typeface="Garamond"/>
                <a:cs typeface="Garamond"/>
                <a:sym typeface="Garamond"/>
              </a:rPr>
              <a:t>Wellington High School</a:t>
            </a:r>
            <a:br>
              <a:rPr b="1" lang="en-US" sz="4800">
                <a:solidFill>
                  <a:srgbClr val="78384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800">
                <a:solidFill>
                  <a:srgbClr val="783841"/>
                </a:solidFill>
                <a:latin typeface="Garamond"/>
                <a:ea typeface="Garamond"/>
                <a:cs typeface="Garamond"/>
                <a:sym typeface="Garamond"/>
              </a:rPr>
              <a:t>Graduation Requirements</a:t>
            </a:r>
            <a:endParaRPr b="1" sz="4800">
              <a:solidFill>
                <a:srgbClr val="78384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"/>
          <p:cNvSpPr txBox="1"/>
          <p:nvPr>
            <p:ph idx="1" type="body"/>
          </p:nvPr>
        </p:nvSpPr>
        <p:spPr>
          <a:xfrm>
            <a:off x="838200" y="1825624"/>
            <a:ext cx="10515600" cy="49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223" y="2972389"/>
            <a:ext cx="1750422" cy="1750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Readiness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838200" y="2002971"/>
            <a:ext cx="10515600" cy="47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i="1" lang="en-US"/>
              <a:t>Student must earn TWO diploma seals, </a:t>
            </a:r>
            <a:r>
              <a:rPr b="1" i="1" lang="en-US" u="sng"/>
              <a:t>one of which MUST be state-defined</a:t>
            </a:r>
            <a:r>
              <a:rPr b="1" i="1" lang="en-US"/>
              <a:t>: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u="sng"/>
              <a:t>OhioMeansJobs Readiness Seal (State) </a:t>
            </a:r>
            <a:r>
              <a:rPr lang="en-US"/>
              <a:t>– Demonstrate work-readiness and professional competencies.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u="sng"/>
              <a:t>Industry-Recognized Credential Seal (State) </a:t>
            </a:r>
            <a:r>
              <a:rPr lang="en-US"/>
              <a:t>– Earn a 12-point industry-recognized credential OR a group of credentials totaling 12 points in a single career field.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u="sng"/>
              <a:t>College-Ready Seal (State) </a:t>
            </a:r>
            <a:r>
              <a:rPr lang="en-US"/>
              <a:t>– Earn remediation-free scores on the ACT or SAT: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/>
              <a:t>	ACT English (18), Reading (22), Math (22)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/>
              <a:t>	SAT Reading/Writing (480), Mathematics (530)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99789">
            <a:off x="10129520" y="115751"/>
            <a:ext cx="16256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Readiness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1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b="1" lang="en-US" u="sng"/>
              <a:t>Military Enlistment (State) </a:t>
            </a:r>
            <a:r>
              <a:rPr lang="en-US"/>
              <a:t>– Participate in JROTC OR enroll in the military.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b="1" lang="en-US" u="sng"/>
              <a:t>Citizenship Seal (State) </a:t>
            </a:r>
            <a:r>
              <a:rPr lang="en-US"/>
              <a:t>– Score proficient on both the American History and Government End of Course Exams; OR equivalent score on AP test; OR “B” or above in approved CCP course.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b="1" lang="en-US" u="sng"/>
              <a:t>Science Seal (State) </a:t>
            </a:r>
            <a:r>
              <a:rPr lang="en-US"/>
              <a:t>– Score proficient on the Biology End of Course Exams; OR equivalent score on AP test; OR “B” or above in approved CCP course.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b="1" lang="en-US" u="sng"/>
              <a:t>Honors Diploma Seal (State) </a:t>
            </a:r>
            <a:r>
              <a:rPr lang="en-US"/>
              <a:t>– Meet requirements for one of six honors diplomas:  Academic Honors, STEM Honors, Arts Honors, Social Science and Civic Engagement Honors, International Baccalaureate Honors, or Career-Tech Honors</a:t>
            </a:r>
            <a:endParaRPr/>
          </a:p>
          <a:p>
            <a:pPr indent="0" lvl="0" marL="0" rtl="0" algn="l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Readiness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Google Shape;236;p12"/>
          <p:cNvSpPr txBox="1"/>
          <p:nvPr>
            <p:ph idx="1" type="body"/>
          </p:nvPr>
        </p:nvSpPr>
        <p:spPr>
          <a:xfrm>
            <a:off x="838200" y="2534194"/>
            <a:ext cx="10515600" cy="3998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 u="sng"/>
              <a:t>Seal of Biliteracy (State) </a:t>
            </a:r>
            <a:r>
              <a:rPr lang="en-US"/>
              <a:t>– Demonstrate a high level of proficiency in both English and at least one other world language.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 u="sng"/>
              <a:t>Technology Seal (State) </a:t>
            </a:r>
            <a:r>
              <a:rPr lang="en-US"/>
              <a:t>– AP or IP test score; Earn “B” or higher in an approved CCP course</a:t>
            </a:r>
            <a:endParaRPr b="1" u="sng"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Readiness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13"/>
          <p:cNvSpPr txBox="1"/>
          <p:nvPr>
            <p:ph idx="1" type="body"/>
          </p:nvPr>
        </p:nvSpPr>
        <p:spPr>
          <a:xfrm>
            <a:off x="838200" y="2534194"/>
            <a:ext cx="10515600" cy="3998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 u="sng"/>
              <a:t>Community Service Seal (Local) </a:t>
            </a:r>
            <a:r>
              <a:rPr lang="en-US"/>
              <a:t>– Earn 20 hours in addition to the WHS Community Service Requirement for graduation. Hours are obtained independently.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 u="sng"/>
              <a:t>Fine and Performing Arts Seal (Local) </a:t>
            </a:r>
            <a:r>
              <a:rPr lang="en-US"/>
              <a:t>– Earn 4 or more credits in a fine art, (cumulative GPA of 2.5 or higher in these courses); OR participate in a minimum of 3 Drama Club and/or Community Theater productions; OR participate in a minimum of 3 Honors Choir and/or Honors Band Concerts AND obtain a grade of C or high in Introduction to Theater course.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 u="sng"/>
              <a:t>Student Engagement Seal (Local) </a:t>
            </a:r>
            <a:r>
              <a:rPr lang="en-US"/>
              <a:t>– Participate in at least 3 athletic seasons of any sport OR participate in any club for at least 3 year.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800"/>
              <a:buFont typeface="Garamond"/>
              <a:buNone/>
            </a:pPr>
            <a:r>
              <a:rPr b="1" lang="en-US" sz="480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Graduation Formula</a:t>
            </a:r>
            <a:endParaRPr b="1" sz="4800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838199" y="1825624"/>
            <a:ext cx="11077135" cy="491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520"/>
              <a:buNone/>
            </a:pPr>
            <a:r>
              <a:t/>
            </a:r>
            <a:endParaRPr b="1" sz="4800"/>
          </a:p>
          <a:p>
            <a:pPr indent="0" lvl="0" marL="0" rtl="0" algn="ctr">
              <a:spcBef>
                <a:spcPts val="1560"/>
              </a:spcBef>
              <a:spcAft>
                <a:spcPts val="0"/>
              </a:spcAft>
              <a:buSzPts val="5520"/>
              <a:buNone/>
            </a:pPr>
            <a:r>
              <a:rPr b="1" lang="en-US" sz="4800"/>
              <a:t>High School Diploma = </a:t>
            </a:r>
            <a:endParaRPr b="1" sz="4800"/>
          </a:p>
          <a:p>
            <a:pPr indent="0" lvl="0" marL="0" rtl="0" algn="ctr">
              <a:spcBef>
                <a:spcPts val="1560"/>
              </a:spcBef>
              <a:spcAft>
                <a:spcPts val="0"/>
              </a:spcAft>
              <a:buSzPts val="5520"/>
              <a:buNone/>
            </a:pPr>
            <a:r>
              <a:rPr b="1" lang="en-US" sz="4800"/>
              <a:t>Cover the Basics + Show Competency + Show Readiness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2128" y="628652"/>
            <a:ext cx="1625987" cy="155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idx="4294967295" type="title"/>
          </p:nvPr>
        </p:nvSpPr>
        <p:spPr>
          <a:xfrm>
            <a:off x="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241E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70241E"/>
                </a:solidFill>
                <a:latin typeface="Arial"/>
                <a:ea typeface="Arial"/>
                <a:cs typeface="Arial"/>
                <a:sym typeface="Arial"/>
              </a:rPr>
              <a:t>3 Main Buckets</a:t>
            </a:r>
            <a:endParaRPr b="1">
              <a:solidFill>
                <a:srgbClr val="7024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390" y="2960914"/>
            <a:ext cx="793862" cy="106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3175" y="4406537"/>
            <a:ext cx="787078" cy="105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6998" y="1567543"/>
            <a:ext cx="789288" cy="10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/>
          <p:nvPr/>
        </p:nvSpPr>
        <p:spPr>
          <a:xfrm>
            <a:off x="2361855" y="1864797"/>
            <a:ext cx="43476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Cover the Basics</a:t>
            </a:r>
            <a:endParaRPr b="1"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356054" y="324433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388874" y="4662043"/>
            <a:ext cx="81267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Show Readiness</a:t>
            </a:r>
            <a:endParaRPr b="1"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2361855" y="2565683"/>
            <a:ext cx="8399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Show Competency</a:t>
            </a:r>
            <a:endParaRPr b="1"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Cover the Basics: Course Completion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4"/>
          <p:cNvSpPr txBox="1"/>
          <p:nvPr>
            <p:ph idx="1" type="body"/>
          </p:nvPr>
        </p:nvSpPr>
        <p:spPr>
          <a:xfrm>
            <a:off x="1158240" y="2473235"/>
            <a:ext cx="9936480" cy="3402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b="1" lang="en-US" sz="8000"/>
              <a:t>To earn a high school diploma, a student must first successfully complete all course requirements. A total of 21 credits are required for graduation.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Math – 4 credits (must include Algebra 2)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English – 4 credits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Science – 3 credits (Biology, Physical Science)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Social Studies – 3 credits (World History, US History, Government)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PE – ½ credit (or waiver)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Health – ½ credit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15000"/>
              <a:buChar char="•"/>
            </a:pPr>
            <a:r>
              <a:rPr b="1" lang="en-US" sz="8000"/>
              <a:t>Fine Arts – 1 credit</a:t>
            </a:r>
            <a:endParaRPr b="1" sz="8000"/>
          </a:p>
          <a:p>
            <a:pPr indent="-249237" lvl="1" marL="742950" rtl="0" algn="l">
              <a:spcBef>
                <a:spcPts val="700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ct val="1000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State Testing Requirements – Classes of 2023 and Beyond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5"/>
          <p:cNvSpPr txBox="1"/>
          <p:nvPr>
            <p:ph idx="1" type="body"/>
          </p:nvPr>
        </p:nvSpPr>
        <p:spPr>
          <a:xfrm>
            <a:off x="838200" y="2534194"/>
            <a:ext cx="10515600" cy="46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b="1" lang="en-US" sz="3200"/>
              <a:t>Required to administer end-of-course tests to all students at the completion of the associated course</a:t>
            </a:r>
            <a:endParaRPr b="1" sz="3200"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b="1" lang="en-US" sz="3200"/>
              <a:t>Algebra 1*, Geometry, English Language Arts II*, Biology, American History, American Government</a:t>
            </a:r>
            <a:endParaRPr b="1" sz="3200"/>
          </a:p>
          <a:p>
            <a:pPr indent="-285750" lvl="0" marL="285750" rtl="0" algn="l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b="1" lang="en-US" sz="3200"/>
              <a:t>Required to administer the state-funded ACT or SAT* to all juniors</a:t>
            </a:r>
            <a:endParaRPr b="1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839787" y="0"/>
            <a:ext cx="10515600" cy="2258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br>
              <a:rPr b="1" lang="en-US" sz="4800"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480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Competency</a:t>
            </a:r>
            <a:br>
              <a:rPr b="1" lang="en-US" sz="48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200">
                <a:latin typeface="Garamond"/>
                <a:ea typeface="Garamond"/>
                <a:cs typeface="Garamond"/>
                <a:sym typeface="Garamond"/>
              </a:rPr>
              <a:t>Earn scores on end-of-course tests that demonstrate</a:t>
            </a:r>
            <a:br>
              <a:rPr lang="en-US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200">
                <a:latin typeface="Garamond"/>
                <a:ea typeface="Garamond"/>
                <a:cs typeface="Garamond"/>
                <a:sym typeface="Garamond"/>
              </a:rPr>
              <a:t>“competency” in Algebra I and English II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1780765" y="3337962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Algebra 1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6"/>
          <p:cNvSpPr txBox="1"/>
          <p:nvPr>
            <p:ph idx="4" type="body"/>
          </p:nvPr>
        </p:nvSpPr>
        <p:spPr>
          <a:xfrm>
            <a:off x="6591318" y="3324299"/>
            <a:ext cx="4764069" cy="286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Font typeface="Noto Sans Symbols"/>
              <a:buChar char="❑"/>
            </a:pPr>
            <a:r>
              <a:rPr lang="en-US"/>
              <a:t>Biology (proficient = state seal)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Noto Sans Symbols"/>
              <a:buChar char="❑"/>
            </a:pPr>
            <a:r>
              <a:rPr lang="en-US"/>
              <a:t>American History (*state seal)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Noto Sans Symbols"/>
              <a:buChar char="❑"/>
            </a:pPr>
            <a:r>
              <a:rPr lang="en-US"/>
              <a:t>American Government (*state seal)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Noto Sans Symbols"/>
              <a:buChar char="❑"/>
            </a:pPr>
            <a:r>
              <a:rPr lang="en-US"/>
              <a:t>Geometry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973" y="3370346"/>
            <a:ext cx="581614" cy="54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295" y="3946608"/>
            <a:ext cx="560292" cy="5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1780765" y="3864671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t/>
            </a:r>
            <a:endParaRPr b="1" sz="2800" cap="none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b="1" lang="en-US" sz="2800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English 2</a:t>
            </a:r>
            <a:endParaRPr b="1" sz="2800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838200" y="365125"/>
            <a:ext cx="10515600" cy="163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800"/>
              <a:buFont typeface="Garamond"/>
              <a:buNone/>
            </a:pPr>
            <a:r>
              <a:rPr b="1" lang="en-US" sz="480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Competency Scores</a:t>
            </a:r>
            <a:br>
              <a:rPr b="1" lang="en-US" sz="4800">
                <a:latin typeface="Garamond"/>
                <a:ea typeface="Garamond"/>
                <a:cs typeface="Garamond"/>
                <a:sym typeface="Garamond"/>
              </a:rPr>
            </a:br>
            <a:endParaRPr b="1" sz="4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838200" y="1423851"/>
            <a:ext cx="10515600" cy="47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graphicFrame>
        <p:nvGraphicFramePr>
          <p:cNvPr id="193" name="Google Shape;193;p7"/>
          <p:cNvGraphicFramePr/>
          <p:nvPr/>
        </p:nvGraphicFramePr>
        <p:xfrm>
          <a:off x="1705429" y="26517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{5A3138FE-54A4-41C0-B774-D6DEE15A2763}</a:tableStyleId>
              </a:tblPr>
              <a:tblGrid>
                <a:gridCol w="4064000"/>
                <a:gridCol w="4064000"/>
              </a:tblGrid>
              <a:tr h="1149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/>
                        <a:t>Algebra 1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/>
                        <a:t>684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</a:tr>
              <a:tr h="1149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/>
                        <a:t>English Language Arts II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/>
                        <a:t>684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ct val="1000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Competency – Alternative Demonstrations</a:t>
            </a:r>
            <a:endParaRPr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" name="Google Shape;199;p8"/>
          <p:cNvSpPr txBox="1"/>
          <p:nvPr>
            <p:ph idx="1" type="body"/>
          </p:nvPr>
        </p:nvSpPr>
        <p:spPr>
          <a:xfrm>
            <a:off x="838200" y="2360022"/>
            <a:ext cx="10709366" cy="449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530"/>
              <a:buFont typeface="Garamond"/>
              <a:buAutoNum type="arabicPeriod"/>
            </a:pPr>
            <a:r>
              <a:rPr b="1" i="1" lang="en-US" sz="2200"/>
              <a:t>College Credit Plus</a:t>
            </a:r>
            <a:r>
              <a:rPr lang="en-US" sz="2200"/>
              <a:t>: Earn credit for one math and/or one English through College Credit Plus (for subject not passed).</a:t>
            </a:r>
            <a:endParaRPr/>
          </a:p>
          <a:p>
            <a:pPr indent="-514350" lvl="0" marL="514350" rtl="0" algn="l">
              <a:spcBef>
                <a:spcPts val="1040"/>
              </a:spcBef>
              <a:spcAft>
                <a:spcPts val="0"/>
              </a:spcAft>
              <a:buSzPts val="2530"/>
              <a:buFont typeface="Garamond"/>
              <a:buAutoNum type="arabicPeriod"/>
            </a:pPr>
            <a:r>
              <a:rPr b="1" i="1" lang="en-US" sz="2200"/>
              <a:t>Career Experience and Technical Skill</a:t>
            </a:r>
            <a:r>
              <a:rPr lang="en-US" sz="2200"/>
              <a:t>: Complete 2 demonstrations, one must be foundational</a:t>
            </a:r>
            <a:endParaRPr/>
          </a:p>
          <a:p>
            <a:pPr indent="0" lvl="0" marL="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lang="en-US" sz="2200"/>
              <a:t>       a. </a:t>
            </a:r>
            <a:r>
              <a:rPr lang="en-US" sz="2200" u="sng"/>
              <a:t>Foundational</a:t>
            </a:r>
            <a:r>
              <a:rPr lang="en-US" sz="2200"/>
              <a:t>:  Proficient on 3 WebXams, approved industry credential (12 points), pre- 	  		apprenticeship or acceptance into an apprenticeship program</a:t>
            </a:r>
            <a:endParaRPr/>
          </a:p>
          <a:p>
            <a:pPr indent="0" lvl="0" marL="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lang="en-US" sz="2200"/>
              <a:t>       b. </a:t>
            </a:r>
            <a:r>
              <a:rPr lang="en-US" sz="2200" u="sng"/>
              <a:t>Supporting</a:t>
            </a:r>
            <a:r>
              <a:rPr lang="en-US" sz="2200"/>
              <a:t>: Workplace experience, WorkKeys or the OhioMeansJobs Readiness Seal</a:t>
            </a:r>
            <a:endParaRPr/>
          </a:p>
          <a:p>
            <a:pPr indent="-514350" lvl="0" marL="514350" rtl="0" algn="l">
              <a:spcBef>
                <a:spcPts val="1040"/>
              </a:spcBef>
              <a:spcAft>
                <a:spcPts val="0"/>
              </a:spcAft>
              <a:buSzPts val="2530"/>
              <a:buAutoNum type="arabicPeriod" startAt="3"/>
            </a:pPr>
            <a:r>
              <a:rPr b="1" i="1" lang="en-US" sz="2200"/>
              <a:t>Military Readiness</a:t>
            </a:r>
            <a:r>
              <a:rPr lang="en-US" sz="2200"/>
              <a:t>:  Contract with the military to enlist upon graduation.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838200" y="859729"/>
            <a:ext cx="10515600" cy="830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ct val="100000"/>
              <a:buFont typeface="Garamond"/>
              <a:buNone/>
            </a:pPr>
            <a:r>
              <a:rPr b="1" lang="en-US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Show Readiness</a:t>
            </a:r>
            <a:br>
              <a:rPr lang="en-US">
                <a:solidFill>
                  <a:srgbClr val="872B24"/>
                </a:solidFill>
              </a:rPr>
            </a:br>
            <a:r>
              <a:rPr lang="en-US" sz="2200"/>
              <a:t>Earn 2 Diploma Seals (student must earn 2 diploma seals, one of which must be state defined)</a:t>
            </a:r>
            <a:br>
              <a:rPr lang="en-US"/>
            </a:br>
            <a:r>
              <a:rPr lang="en-US"/>
              <a:t>    </a:t>
            </a:r>
            <a:endParaRPr/>
          </a:p>
        </p:txBody>
      </p:sp>
      <p:sp>
        <p:nvSpPr>
          <p:cNvPr id="205" name="Google Shape;205;p9"/>
          <p:cNvSpPr txBox="1"/>
          <p:nvPr>
            <p:ph idx="1" type="body"/>
          </p:nvPr>
        </p:nvSpPr>
        <p:spPr>
          <a:xfrm>
            <a:off x="228600" y="1825625"/>
            <a:ext cx="5791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140"/>
              <a:buNone/>
            </a:pPr>
            <a:r>
              <a:rPr b="1" i="1" lang="en-US" sz="3600"/>
              <a:t>State	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206" name="Google Shape;206;p9"/>
          <p:cNvSpPr txBox="1"/>
          <p:nvPr>
            <p:ph idx="2" type="body"/>
          </p:nvPr>
        </p:nvSpPr>
        <p:spPr>
          <a:xfrm>
            <a:off x="6019800" y="1851026"/>
            <a:ext cx="5181600" cy="477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/>
              <a:t>    </a:t>
            </a:r>
            <a:r>
              <a:rPr b="1" i="1" lang="en-US" sz="3600"/>
              <a:t>Local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757" y="2488754"/>
            <a:ext cx="911779" cy="89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b="728" l="0" r="0" t="0"/>
          <a:stretch/>
        </p:blipFill>
        <p:spPr>
          <a:xfrm>
            <a:off x="2154567" y="2488754"/>
            <a:ext cx="1485686" cy="89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2550694"/>
            <a:ext cx="2082769" cy="74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757" y="3673102"/>
            <a:ext cx="919944" cy="93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6665" y="3633535"/>
            <a:ext cx="930541" cy="99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82327" y="3380873"/>
            <a:ext cx="1193143" cy="116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82605" y="4823910"/>
            <a:ext cx="1032924" cy="105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54156" y="4921251"/>
            <a:ext cx="1168852" cy="98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17214" y="2550695"/>
            <a:ext cx="1004302" cy="93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833949" y="3633535"/>
            <a:ext cx="889722" cy="9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17214" y="4796393"/>
            <a:ext cx="1156786" cy="110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2020-02-05T19:17:51Z</dcterms:created>
  <dc:creator>Susan Streitenberger</dc:creator>
</cp:coreProperties>
</file>